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6" r:id="rId2"/>
  </p:sldMasterIdLst>
  <p:notesMasterIdLst>
    <p:notesMasterId r:id="rId31"/>
  </p:notesMasterIdLst>
  <p:sldIdLst>
    <p:sldId id="307" r:id="rId3"/>
    <p:sldId id="308" r:id="rId4"/>
    <p:sldId id="300" r:id="rId5"/>
    <p:sldId id="298" r:id="rId6"/>
    <p:sldId id="302" r:id="rId7"/>
    <p:sldId id="299" r:id="rId8"/>
    <p:sldId id="304" r:id="rId9"/>
    <p:sldId id="258" r:id="rId10"/>
    <p:sldId id="306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303" r:id="rId27"/>
    <p:sldId id="309" r:id="rId28"/>
    <p:sldId id="293" r:id="rId29"/>
    <p:sldId id="29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68226" autoAdjust="0"/>
  </p:normalViewPr>
  <p:slideViewPr>
    <p:cSldViewPr>
      <p:cViewPr varScale="1">
        <p:scale>
          <a:sx n="43" d="100"/>
          <a:sy n="43" d="100"/>
        </p:scale>
        <p:origin x="1674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563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70554-F680-4ED4-AC9B-92C67A1CD868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691746-562D-4906-BC47-D234F5DC2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BEE96-BEA6-4563-A5B5-240CEBF0EFD2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FE77-E6FF-46E7-8F16-1C5C1F371D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9" name="Rectangle 38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0" name="Rectangle 39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1" name="Rectangle 40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42" name="Rectangle 41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4343400"/>
            <a:ext cx="103632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2834640"/>
            <a:ext cx="103632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5" name="Rectangle 64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6" name="Rectangle 65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7" name="Rectangle 66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BEE96-BEA6-4563-A5B5-240CEBF0EFD2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FE77-E6FF-46E7-8F16-1C5C1F371D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641600" cy="5851525"/>
          </a:xfrm>
        </p:spPr>
        <p:txBody>
          <a:bodyPr vert="eaVert"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78232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BEE96-BEA6-4563-A5B5-240CEBF0EFD2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FE77-E6FF-46E7-8F16-1C5C1F371D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BEE96-BEA6-4563-A5B5-240CEBF0EFD2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FE77-E6FF-46E7-8F16-1C5C1F371D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773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BEE96-BEA6-4563-A5B5-240CEBF0EFD2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FE77-E6FF-46E7-8F16-1C5C1F371D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165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BEE96-BEA6-4563-A5B5-240CEBF0EFD2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FE77-E6FF-46E7-8F16-1C5C1F371D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94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BEE96-BEA6-4563-A5B5-240CEBF0EFD2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FE77-E6FF-46E7-8F16-1C5C1F371D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98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BEE96-BEA6-4563-A5B5-240CEBF0EFD2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FE77-E6FF-46E7-8F16-1C5C1F371D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77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BEE96-BEA6-4563-A5B5-240CEBF0EFD2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FE77-E6FF-46E7-8F16-1C5C1F371D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53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BEE96-BEA6-4563-A5B5-240CEBF0EFD2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FE77-E6FF-46E7-8F16-1C5C1F371D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0711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BEE96-BEA6-4563-A5B5-240CEBF0EFD2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FE77-E6FF-46E7-8F16-1C5C1F371D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57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BEE96-BEA6-4563-A5B5-240CEBF0EFD2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FE77-E6FF-46E7-8F16-1C5C1F371D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BEE96-BEA6-4563-A5B5-240CEBF0EFD2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FE77-E6FF-46E7-8F16-1C5C1F371D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052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BEE96-BEA6-4563-A5B5-240CEBF0EFD2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FE77-E6FF-46E7-8F16-1C5C1F371D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906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BEE96-BEA6-4563-A5B5-240CEBF0EFD2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FE77-E6FF-46E7-8F16-1C5C1F371D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093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6438603" y="1073888"/>
            <a:ext cx="5762848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498621" y="0"/>
            <a:ext cx="7352715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6635304" y="1285480"/>
            <a:ext cx="4114800" cy="1584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924800" y="0"/>
            <a:ext cx="3657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7924800" y="4267200"/>
            <a:ext cx="42672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7924800" y="0"/>
            <a:ext cx="18288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7931152" y="4246564"/>
            <a:ext cx="2787649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7924800" y="4267200"/>
            <a:ext cx="2133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7924800" y="1371600"/>
            <a:ext cx="42672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7924800" y="1752600"/>
            <a:ext cx="42672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1320800" y="4267200"/>
            <a:ext cx="660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711200" y="4267200"/>
            <a:ext cx="7112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489099" y="2438400"/>
            <a:ext cx="75184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489099" y="2133600"/>
            <a:ext cx="75184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6096000" y="4267200"/>
            <a:ext cx="18288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536" y="1351672"/>
            <a:ext cx="7624064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BEE96-BEA6-4563-A5B5-240CEBF0EFD2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FE77-E6FF-46E7-8F16-1C5C1F371D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4213" y="402265"/>
            <a:ext cx="1133856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536" y="512064"/>
            <a:ext cx="10875264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49538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9" name="Rectangle 8"/>
          <p:cNvSpPr/>
          <p:nvPr/>
        </p:nvSpPr>
        <p:spPr>
          <a:xfrm flipH="1">
            <a:off x="548145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Rectangle 9"/>
          <p:cNvSpPr/>
          <p:nvPr/>
        </p:nvSpPr>
        <p:spPr>
          <a:xfrm flipH="1">
            <a:off x="59793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 flipH="1">
            <a:off x="63560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667304" y="680477"/>
            <a:ext cx="48768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109728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7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BEE96-BEA6-4563-A5B5-240CEBF0EFD2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FE77-E6FF-46E7-8F16-1C5C1F371D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6"/>
            <a:ext cx="11822773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099" y="512064"/>
            <a:ext cx="103632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09750"/>
            <a:ext cx="5386917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09750"/>
            <a:ext cx="5389033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459037"/>
            <a:ext cx="5386917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59037"/>
            <a:ext cx="5389033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BEE96-BEA6-4563-A5B5-240CEBF0EFD2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FE77-E6FF-46E7-8F16-1C5C1F371D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7053" y="680477"/>
            <a:ext cx="6096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7" name="Rectangle 16"/>
          <p:cNvSpPr/>
          <p:nvPr/>
        </p:nvSpPr>
        <p:spPr>
          <a:xfrm>
            <a:off x="6307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Rectangle 17"/>
          <p:cNvSpPr/>
          <p:nvPr/>
        </p:nvSpPr>
        <p:spPr>
          <a:xfrm>
            <a:off x="37669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Rectangle 19"/>
          <p:cNvSpPr/>
          <p:nvPr/>
        </p:nvSpPr>
        <p:spPr>
          <a:xfrm flipH="1">
            <a:off x="19969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Rectangle 20"/>
          <p:cNvSpPr/>
          <p:nvPr/>
        </p:nvSpPr>
        <p:spPr>
          <a:xfrm flipH="1">
            <a:off x="252455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Rectangle 21"/>
          <p:cNvSpPr/>
          <p:nvPr/>
        </p:nvSpPr>
        <p:spPr>
          <a:xfrm flipH="1">
            <a:off x="302243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9" name="Rectangle 28"/>
          <p:cNvSpPr/>
          <p:nvPr/>
        </p:nvSpPr>
        <p:spPr>
          <a:xfrm flipH="1">
            <a:off x="339912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0" name="Rectangle 29"/>
          <p:cNvSpPr/>
          <p:nvPr/>
        </p:nvSpPr>
        <p:spPr>
          <a:xfrm>
            <a:off x="371613" y="680477"/>
            <a:ext cx="48768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BEE96-BEA6-4563-A5B5-240CEBF0EFD2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FE77-E6FF-46E7-8F16-1C5C1F371D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BEE96-BEA6-4563-A5B5-240CEBF0EFD2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FE77-E6FF-46E7-8F16-1C5C1F371D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109728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435100"/>
            <a:ext cx="33528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0" y="1435100"/>
            <a:ext cx="73152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BEE96-BEA6-4563-A5B5-240CEBF0EFD2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FE77-E6FF-46E7-8F16-1C5C1F371D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90709" y="0"/>
            <a:ext cx="1170432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84260" y="1885028"/>
            <a:ext cx="1171016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11374903" y="1197789"/>
            <a:ext cx="132763" cy="171288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1219200" y="441252"/>
            <a:ext cx="9144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0709" y="1893781"/>
            <a:ext cx="1170432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219200" y="1150144"/>
            <a:ext cx="9144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11578103" y="1350189"/>
            <a:ext cx="132763" cy="171288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11115579" y="1453352"/>
            <a:ext cx="132763" cy="171288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36000" y="55499"/>
            <a:ext cx="2844800" cy="365125"/>
          </a:xfrm>
        </p:spPr>
        <p:txBody>
          <a:bodyPr/>
          <a:lstStyle/>
          <a:p>
            <a:fld id="{9A9BEE96-BEA6-4563-A5B5-240CEBF0EFD2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55499"/>
            <a:ext cx="7416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0800" y="55499"/>
            <a:ext cx="609600" cy="365125"/>
          </a:xfrm>
        </p:spPr>
        <p:txBody>
          <a:bodyPr/>
          <a:lstStyle/>
          <a:p>
            <a:fld id="{111FFE77-E6FF-46E7-8F16-1C5C1F371D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5" name="Rectangle 14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6" name="Rectangle 15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7" name="Rectangle 16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783560"/>
            <a:ext cx="103632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6360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A9BEE96-BEA6-4563-A5B5-240CEBF0EFD2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416676"/>
            <a:ext cx="7416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480800" y="64166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11FFE77-E6FF-46E7-8F16-1C5C1F371D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BEE96-BEA6-4563-A5B5-240CEBF0EFD2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FFE77-E6FF-46E7-8F16-1C5C1F371D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571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2286" y="1132114"/>
            <a:ext cx="9645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RUNGTA COLLEGE OF DENTAL SCIENCES &amp; RESEARCH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3458932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TITLE OF THE TOPIC : </a:t>
            </a:r>
            <a:r>
              <a:rPr lang="en-US" sz="2800" dirty="0">
                <a:solidFill>
                  <a:srgbClr val="FFC000"/>
                </a:solidFill>
                <a:latin typeface="+mj-lt"/>
              </a:rPr>
              <a:t>Stability </a:t>
            </a:r>
            <a:r>
              <a:rPr lang="en-US" sz="2800" dirty="0" smtClean="0">
                <a:solidFill>
                  <a:srgbClr val="FFC000"/>
                </a:solidFill>
                <a:latin typeface="+mj-lt"/>
              </a:rPr>
              <a:t>in Complete Dentures</a:t>
            </a:r>
            <a:endParaRPr lang="en-US" sz="2800" dirty="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1" r="15781"/>
          <a:stretch/>
        </p:blipFill>
        <p:spPr>
          <a:xfrm>
            <a:off x="5093166" y="1619251"/>
            <a:ext cx="1547122" cy="158591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27806" y="6210300"/>
            <a:ext cx="676866" cy="457200"/>
          </a:xfrm>
        </p:spPr>
        <p:txBody>
          <a:bodyPr/>
          <a:lstStyle/>
          <a:p>
            <a:fld id="{72795863-2509-495E-A4D3-2D1EB08AA326}" type="slidenum">
              <a:rPr lang="en-US" sz="2400" smtClean="0">
                <a:latin typeface="+mj-lt"/>
              </a:rPr>
              <a:t>1</a:t>
            </a:fld>
            <a:endParaRPr lang="en-US" sz="2400" dirty="0">
              <a:latin typeface="+mj-lt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786854" y="4714876"/>
            <a:ext cx="97178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+mj-lt"/>
              </a:rPr>
              <a:t>DEPARTMENT OF  PROSTHODONTICS AND CROWN &amp; BRIDGE </a:t>
            </a:r>
          </a:p>
        </p:txBody>
      </p:sp>
    </p:spTree>
    <p:extLst>
      <p:ext uri="{BB962C8B-B14F-4D97-AF65-F5344CB8AC3E}">
        <p14:creationId xmlns:p14="http://schemas.microsoft.com/office/powerpoint/2010/main" val="389884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Diagnosis 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1786467" y="1562100"/>
            <a:ext cx="6705600" cy="4953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mtClean="0"/>
              <a:t>The examination of edentulous mouths can provide information necessary to make a diagnosis that will relate directly to the </a:t>
            </a:r>
            <a:r>
              <a:rPr lang="en-US" smtClean="0">
                <a:solidFill>
                  <a:schemeClr val="accent2"/>
                </a:solidFill>
              </a:rPr>
              <a:t>retention and stability</a:t>
            </a:r>
            <a:r>
              <a:rPr lang="en-US" smtClean="0"/>
              <a:t> of mandibular dentures. </a:t>
            </a:r>
          </a:p>
          <a:p>
            <a:pPr>
              <a:lnSpc>
                <a:spcPct val="90000"/>
              </a:lnSpc>
            </a:pPr>
            <a:r>
              <a:rPr lang="en-US" smtClean="0"/>
              <a:t>The question is how one can </a:t>
            </a:r>
            <a:r>
              <a:rPr lang="en-US" smtClean="0">
                <a:solidFill>
                  <a:srgbClr val="00FFFF"/>
                </a:solidFill>
              </a:rPr>
              <a:t>determine by an examination</a:t>
            </a:r>
            <a:r>
              <a:rPr lang="en-US" smtClean="0"/>
              <a:t> of the edentulous mouth who has and who does not have this so-called “knack” of handling a mandibular denture.    </a:t>
            </a:r>
          </a:p>
          <a:p>
            <a:pPr>
              <a:lnSpc>
                <a:spcPct val="90000"/>
              </a:lnSpc>
            </a:pPr>
            <a:endParaRPr lang="en-US" smtClean="0"/>
          </a:p>
        </p:txBody>
      </p:sp>
      <p:pic>
        <p:nvPicPr>
          <p:cNvPr id="542725" name="Picture 5" descr="question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96488" y="4572000"/>
            <a:ext cx="1817512" cy="1533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6" descr="DSC02006"/>
          <p:cNvPicPr>
            <a:picLocks noChangeAspect="1" noChangeArrowheads="1"/>
          </p:cNvPicPr>
          <p:nvPr/>
        </p:nvPicPr>
        <p:blipFill>
          <a:blip r:embed="rId3" cstate="print">
            <a:lum bright="44000" contrast="62000"/>
          </a:blip>
          <a:srcRect l="12445" t="56334" r="63390" b="11185"/>
          <a:stretch>
            <a:fillRect/>
          </a:stretch>
        </p:blipFill>
        <p:spPr bwMode="auto">
          <a:xfrm>
            <a:off x="8551335" y="285752"/>
            <a:ext cx="1413933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42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 descr="dentur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01200" y="2819400"/>
            <a:ext cx="2047522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Denture base and underlying tissues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695450"/>
            <a:ext cx="8305800" cy="4857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Denture base adaptation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 properly formed denture base outline develops a seal that can be maintained during most of the normal oral functions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Depends on impression procedures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solidFill>
                  <a:srgbClr val="FFC000"/>
                </a:solidFill>
              </a:rPr>
              <a:t>Extend all basal seat within limits of 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rgbClr val="FFC000"/>
                </a:solidFill>
              </a:rPr>
              <a:t> health and function….SNOW SHOE PRINCIPAL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solidFill>
                  <a:srgbClr val="FFC000"/>
                </a:solidFill>
              </a:rPr>
              <a:t>Selective pressure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solidFill>
                  <a:srgbClr val="FFC000"/>
                </a:solidFill>
              </a:rPr>
              <a:t>It should not damage tissues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solidFill>
                  <a:srgbClr val="FFC000"/>
                </a:solidFill>
              </a:rPr>
              <a:t>Dimensionally stable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solidFill>
                  <a:srgbClr val="FFC000"/>
                </a:solidFill>
              </a:rPr>
              <a:t>External form of impression….</a:t>
            </a:r>
          </a:p>
          <a:p>
            <a:pPr lvl="2">
              <a:lnSpc>
                <a:spcPct val="90000"/>
              </a:lnSpc>
              <a:buFontTx/>
              <a:buNone/>
            </a:pPr>
            <a:endParaRPr lang="en-US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Stability is compromised-</a:t>
            </a:r>
          </a:p>
          <a:p>
            <a:pPr lvl="1"/>
            <a:r>
              <a:rPr lang="en-US" dirty="0" err="1" smtClean="0"/>
              <a:t>Inflammed</a:t>
            </a:r>
            <a:r>
              <a:rPr lang="en-US" dirty="0" smtClean="0"/>
              <a:t> tissues</a:t>
            </a:r>
          </a:p>
          <a:p>
            <a:pPr lvl="1"/>
            <a:r>
              <a:rPr lang="en-US" dirty="0" smtClean="0"/>
              <a:t>Distorted or displaced tissues</a:t>
            </a:r>
          </a:p>
          <a:p>
            <a:pPr lvl="1"/>
            <a:r>
              <a:rPr lang="en-US" dirty="0" smtClean="0"/>
              <a:t>Hyperplastic tissues</a:t>
            </a:r>
          </a:p>
          <a:p>
            <a:r>
              <a:rPr lang="en-US" dirty="0" smtClean="0"/>
              <a:t>Use of tissue liners, adhesives , fixatives</a:t>
            </a:r>
          </a:p>
          <a:p>
            <a:endParaRPr lang="en-US" dirty="0" smtClean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457200"/>
            <a:ext cx="9000067" cy="18288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>
                <a:solidFill>
                  <a:srgbClr val="00FFFF"/>
                </a:solidFill>
              </a:rPr>
              <a:t>Residual ridge anatomy</a:t>
            </a:r>
          </a:p>
          <a:p>
            <a:r>
              <a:rPr lang="en-US" dirty="0" smtClean="0"/>
              <a:t>Large, broad, square </a:t>
            </a:r>
          </a:p>
          <a:p>
            <a:r>
              <a:rPr lang="en-US" dirty="0" smtClean="0"/>
              <a:t>Small, narrow, tapered</a:t>
            </a:r>
          </a:p>
        </p:txBody>
      </p:sp>
      <p:pic>
        <p:nvPicPr>
          <p:cNvPr id="57347" name="Picture 4" descr="DSC01973"/>
          <p:cNvPicPr>
            <a:picLocks noChangeAspect="1" noChangeArrowheads="1"/>
          </p:cNvPicPr>
          <p:nvPr/>
        </p:nvPicPr>
        <p:blipFill>
          <a:blip r:embed="rId2">
            <a:lum bright="34000" contrast="54000"/>
          </a:blip>
          <a:srcRect/>
          <a:stretch>
            <a:fillRect/>
          </a:stretch>
        </p:blipFill>
        <p:spPr bwMode="auto">
          <a:xfrm>
            <a:off x="2359378" y="2141537"/>
            <a:ext cx="1986844" cy="1744663"/>
          </a:xfrm>
          <a:prstGeom prst="rect">
            <a:avLst/>
          </a:prstGeom>
          <a:noFill/>
          <a:ln w="635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57348" name="Picture 5" descr="DSC01974"/>
          <p:cNvPicPr>
            <a:picLocks noChangeAspect="1" noChangeArrowheads="1"/>
          </p:cNvPicPr>
          <p:nvPr/>
        </p:nvPicPr>
        <p:blipFill>
          <a:blip r:embed="rId3">
            <a:lum bright="34000" contrast="54000"/>
          </a:blip>
          <a:srcRect/>
          <a:stretch>
            <a:fillRect/>
          </a:stretch>
        </p:blipFill>
        <p:spPr bwMode="auto">
          <a:xfrm>
            <a:off x="4804835" y="2257425"/>
            <a:ext cx="2023533" cy="1576387"/>
          </a:xfrm>
          <a:prstGeom prst="rect">
            <a:avLst/>
          </a:prstGeom>
          <a:noFill/>
          <a:ln w="635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57349" name="Picture 6" descr="DSC01975"/>
          <p:cNvPicPr>
            <a:picLocks noChangeAspect="1" noChangeArrowheads="1"/>
          </p:cNvPicPr>
          <p:nvPr/>
        </p:nvPicPr>
        <p:blipFill>
          <a:blip r:embed="rId4">
            <a:lum bright="34000" contrast="54000"/>
          </a:blip>
          <a:srcRect/>
          <a:stretch>
            <a:fillRect/>
          </a:stretch>
        </p:blipFill>
        <p:spPr bwMode="auto">
          <a:xfrm>
            <a:off x="7231945" y="2216148"/>
            <a:ext cx="2132188" cy="1625600"/>
          </a:xfrm>
          <a:prstGeom prst="rect">
            <a:avLst/>
          </a:prstGeom>
          <a:noFill/>
          <a:ln w="635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57350" name="Text Box 7"/>
          <p:cNvSpPr txBox="1">
            <a:spLocks noChangeArrowheads="1"/>
          </p:cNvSpPr>
          <p:nvPr/>
        </p:nvSpPr>
        <p:spPr bwMode="auto">
          <a:xfrm>
            <a:off x="914400" y="4959350"/>
            <a:ext cx="2557338" cy="52322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FFFF"/>
                </a:solidFill>
                <a:latin typeface="Comic Sans MS" pitchFamily="66" charset="0"/>
              </a:rPr>
              <a:t>Palatal vault</a:t>
            </a:r>
          </a:p>
        </p:txBody>
      </p:sp>
      <p:pic>
        <p:nvPicPr>
          <p:cNvPr id="57351" name="Picture 8" descr="DSC02033"/>
          <p:cNvPicPr>
            <a:picLocks noChangeAspect="1" noChangeArrowheads="1"/>
          </p:cNvPicPr>
          <p:nvPr/>
        </p:nvPicPr>
        <p:blipFill>
          <a:blip r:embed="rId5" cstate="print">
            <a:lum bright="44000" contrast="62000"/>
          </a:blip>
          <a:srcRect l="17944" t="53635" r="23726" b="2701"/>
          <a:stretch>
            <a:fillRect/>
          </a:stretch>
        </p:blipFill>
        <p:spPr bwMode="auto">
          <a:xfrm>
            <a:off x="4487227" y="4724400"/>
            <a:ext cx="3141240" cy="1984377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57352" name="Picture 9" descr="DSC02037"/>
          <p:cNvPicPr>
            <a:picLocks noChangeAspect="1" noChangeArrowheads="1"/>
          </p:cNvPicPr>
          <p:nvPr/>
        </p:nvPicPr>
        <p:blipFill>
          <a:blip r:embed="rId6">
            <a:lum bright="46000" contrast="60000"/>
          </a:blip>
          <a:srcRect l="18222" t="27034" r="33861" b="25075"/>
          <a:stretch>
            <a:fillRect/>
          </a:stretch>
        </p:blipFill>
        <p:spPr bwMode="auto">
          <a:xfrm>
            <a:off x="8070146" y="4878390"/>
            <a:ext cx="2216855" cy="1868487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57353" name="Text Box 10"/>
          <p:cNvSpPr txBox="1">
            <a:spLocks noChangeArrowheads="1"/>
          </p:cNvSpPr>
          <p:nvPr/>
        </p:nvSpPr>
        <p:spPr bwMode="auto">
          <a:xfrm>
            <a:off x="914400" y="4034135"/>
            <a:ext cx="10896600" cy="461665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FFFF"/>
                </a:solidFill>
                <a:latin typeface="Comic Sans MS" pitchFamily="66" charset="0"/>
              </a:rPr>
              <a:t>Arch form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>
                <a:solidFill>
                  <a:schemeClr val="accent1"/>
                </a:solidFill>
                <a:latin typeface="Comic Sans MS" pitchFamily="66" charset="0"/>
              </a:rPr>
              <a:t>– square and taper arch tend </a:t>
            </a:r>
            <a:r>
              <a:rPr lang="en-US" sz="2400" dirty="0" smtClean="0">
                <a:solidFill>
                  <a:schemeClr val="accent1"/>
                </a:solidFill>
                <a:latin typeface="Comic Sans MS" pitchFamily="66" charset="0"/>
              </a:rPr>
              <a:t>to </a:t>
            </a:r>
            <a:r>
              <a:rPr lang="en-US" sz="2400" dirty="0">
                <a:solidFill>
                  <a:schemeClr val="accent1"/>
                </a:solidFill>
                <a:latin typeface="Comic Sans MS" pitchFamily="66" charset="0"/>
              </a:rPr>
              <a:t>resist rotation than ovoid arch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066800"/>
            <a:ext cx="5638800" cy="48768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>
                <a:solidFill>
                  <a:srgbClr val="00FFFF"/>
                </a:solidFill>
              </a:rPr>
              <a:t>Mandibular lingual flange</a:t>
            </a:r>
          </a:p>
          <a:p>
            <a:r>
              <a:rPr lang="en-US" sz="2800" dirty="0"/>
              <a:t>Should be 90 </a:t>
            </a:r>
            <a:r>
              <a:rPr lang="en-US" sz="2800" dirty="0" smtClean="0"/>
              <a:t>degree </a:t>
            </a:r>
            <a:r>
              <a:rPr lang="en-US" sz="2800" dirty="0"/>
              <a:t>to occlusal plane</a:t>
            </a:r>
          </a:p>
          <a:p>
            <a:r>
              <a:rPr lang="en-US" sz="2800" dirty="0"/>
              <a:t>Post flange can extend &gt; anterior flange….</a:t>
            </a:r>
          </a:p>
          <a:p>
            <a:r>
              <a:rPr lang="en-US" sz="2800" dirty="0"/>
              <a:t>Sublingual crescent area…border seal and </a:t>
            </a:r>
            <a:r>
              <a:rPr lang="en-US" sz="2800" dirty="0" err="1"/>
              <a:t>inc</a:t>
            </a:r>
            <a:r>
              <a:rPr lang="en-US" sz="2800" dirty="0"/>
              <a:t> surface</a:t>
            </a:r>
          </a:p>
        </p:txBody>
      </p:sp>
      <p:pic>
        <p:nvPicPr>
          <p:cNvPr id="58371" name="Picture 4" descr="DSC01970"/>
          <p:cNvPicPr>
            <a:picLocks noChangeAspect="1" noChangeArrowheads="1"/>
          </p:cNvPicPr>
          <p:nvPr/>
        </p:nvPicPr>
        <p:blipFill>
          <a:blip r:embed="rId2" cstate="print">
            <a:lum bright="22000" contrast="54000"/>
          </a:blip>
          <a:srcRect r="5029" b="12268"/>
          <a:stretch>
            <a:fillRect/>
          </a:stretch>
        </p:blipFill>
        <p:spPr bwMode="auto">
          <a:xfrm>
            <a:off x="9144000" y="2209800"/>
            <a:ext cx="2238022" cy="2179637"/>
          </a:xfrm>
          <a:prstGeom prst="rect">
            <a:avLst/>
          </a:prstGeom>
          <a:noFill/>
          <a:ln w="635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58372" name="Picture 5" descr="DSC01971"/>
          <p:cNvPicPr>
            <a:picLocks noChangeAspect="1" noChangeArrowheads="1"/>
          </p:cNvPicPr>
          <p:nvPr/>
        </p:nvPicPr>
        <p:blipFill>
          <a:blip r:embed="rId3">
            <a:lum bright="22000" contrast="54000"/>
          </a:blip>
          <a:srcRect/>
          <a:stretch>
            <a:fillRect/>
          </a:stretch>
        </p:blipFill>
        <p:spPr bwMode="auto">
          <a:xfrm>
            <a:off x="8686800" y="4724400"/>
            <a:ext cx="2898422" cy="1855787"/>
          </a:xfrm>
          <a:prstGeom prst="rect">
            <a:avLst/>
          </a:prstGeom>
          <a:noFill/>
          <a:ln w="635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58373" name="Picture 6" descr="DSC01972"/>
          <p:cNvPicPr>
            <a:picLocks noChangeAspect="1" noChangeArrowheads="1"/>
          </p:cNvPicPr>
          <p:nvPr/>
        </p:nvPicPr>
        <p:blipFill>
          <a:blip r:embed="rId4">
            <a:lum bright="22000" contrast="54000"/>
          </a:blip>
          <a:srcRect/>
          <a:stretch>
            <a:fillRect/>
          </a:stretch>
        </p:blipFill>
        <p:spPr bwMode="auto">
          <a:xfrm>
            <a:off x="6858000" y="4648200"/>
            <a:ext cx="1344788" cy="2000250"/>
          </a:xfrm>
          <a:prstGeom prst="rect">
            <a:avLst/>
          </a:prstGeom>
          <a:noFill/>
          <a:ln w="635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58374" name="Picture 7" descr="DSC01969"/>
          <p:cNvPicPr>
            <a:picLocks noChangeAspect="1" noChangeArrowheads="1"/>
          </p:cNvPicPr>
          <p:nvPr/>
        </p:nvPicPr>
        <p:blipFill>
          <a:blip r:embed="rId5" cstate="print">
            <a:lum bright="22000" contrast="54000"/>
          </a:blip>
          <a:srcRect/>
          <a:stretch>
            <a:fillRect/>
          </a:stretch>
        </p:blipFill>
        <p:spPr bwMode="auto">
          <a:xfrm>
            <a:off x="7086600" y="381000"/>
            <a:ext cx="2294467" cy="1830387"/>
          </a:xfrm>
          <a:prstGeom prst="rect">
            <a:avLst/>
          </a:prstGeom>
          <a:noFill/>
          <a:ln w="635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538970"/>
            <a:ext cx="10668000" cy="985030"/>
          </a:xfrm>
        </p:spPr>
        <p:txBody>
          <a:bodyPr anchor="ctr"/>
          <a:lstStyle/>
          <a:p>
            <a:pPr>
              <a:defRPr/>
            </a:pPr>
            <a:r>
              <a:rPr lang="en-US" sz="2800" dirty="0"/>
              <a:t>Surfaces of denture and surrounding orofacial musculature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2333296"/>
            <a:ext cx="5842000" cy="4114800"/>
          </a:xfrm>
        </p:spPr>
        <p:txBody>
          <a:bodyPr/>
          <a:lstStyle/>
          <a:p>
            <a:r>
              <a:rPr lang="en-US" dirty="0" smtClean="0"/>
              <a:t>Muscle action…. Vertical or lateral dislodging forces</a:t>
            </a:r>
          </a:p>
          <a:p>
            <a:r>
              <a:rPr lang="en-US" dirty="0" smtClean="0"/>
              <a:t>Such as </a:t>
            </a:r>
            <a:r>
              <a:rPr lang="en-US" dirty="0" err="1" smtClean="0"/>
              <a:t>levator</a:t>
            </a:r>
            <a:r>
              <a:rPr lang="en-US" dirty="0" smtClean="0"/>
              <a:t> </a:t>
            </a:r>
            <a:r>
              <a:rPr lang="en-US" dirty="0" err="1" smtClean="0"/>
              <a:t>anguli</a:t>
            </a:r>
            <a:r>
              <a:rPr lang="en-US" dirty="0" smtClean="0"/>
              <a:t> </a:t>
            </a:r>
            <a:r>
              <a:rPr lang="en-US" dirty="0" err="1" smtClean="0"/>
              <a:t>oris</a:t>
            </a:r>
            <a:r>
              <a:rPr lang="en-US" dirty="0" smtClean="0"/>
              <a:t>, </a:t>
            </a:r>
            <a:r>
              <a:rPr lang="en-US" dirty="0" err="1" smtClean="0"/>
              <a:t>incisivus</a:t>
            </a:r>
            <a:r>
              <a:rPr lang="en-US" dirty="0" smtClean="0"/>
              <a:t>, depressor </a:t>
            </a:r>
            <a:r>
              <a:rPr lang="en-US" dirty="0" err="1" smtClean="0"/>
              <a:t>anguli</a:t>
            </a:r>
            <a:r>
              <a:rPr lang="en-US" dirty="0" smtClean="0"/>
              <a:t> </a:t>
            </a:r>
            <a:r>
              <a:rPr lang="en-US" dirty="0" err="1" smtClean="0"/>
              <a:t>oris</a:t>
            </a:r>
            <a:r>
              <a:rPr lang="en-US" dirty="0" smtClean="0"/>
              <a:t>, </a:t>
            </a:r>
            <a:r>
              <a:rPr lang="en-US" dirty="0" err="1" smtClean="0"/>
              <a:t>mentalis</a:t>
            </a:r>
            <a:r>
              <a:rPr lang="en-US" dirty="0" smtClean="0"/>
              <a:t>, </a:t>
            </a:r>
            <a:r>
              <a:rPr lang="en-US" dirty="0" err="1" smtClean="0"/>
              <a:t>mylohyoid</a:t>
            </a:r>
            <a:r>
              <a:rPr lang="en-US" dirty="0" smtClean="0"/>
              <a:t>, and </a:t>
            </a:r>
            <a:r>
              <a:rPr lang="en-US" dirty="0" err="1" smtClean="0"/>
              <a:t>genioglossus</a:t>
            </a:r>
            <a:endParaRPr lang="en-US" dirty="0" smtClean="0"/>
          </a:p>
        </p:txBody>
      </p:sp>
      <p:pic>
        <p:nvPicPr>
          <p:cNvPr id="657412" name="Picture 4" descr="DSC01976"/>
          <p:cNvPicPr>
            <a:picLocks noChangeAspect="1" noChangeArrowheads="1"/>
          </p:cNvPicPr>
          <p:nvPr/>
        </p:nvPicPr>
        <p:blipFill>
          <a:blip r:embed="rId2" cstate="print">
            <a:lum bright="28000" contrast="48000"/>
          </a:blip>
          <a:srcRect/>
          <a:stretch>
            <a:fillRect/>
          </a:stretch>
        </p:blipFill>
        <p:spPr bwMode="auto">
          <a:xfrm>
            <a:off x="7363178" y="1618644"/>
            <a:ext cx="3000022" cy="4750448"/>
          </a:xfrm>
          <a:prstGeom prst="rect">
            <a:avLst/>
          </a:prstGeom>
          <a:noFill/>
          <a:ln w="635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65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609600"/>
            <a:ext cx="10515599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>
                <a:solidFill>
                  <a:srgbClr val="00FFFF"/>
                </a:solidFill>
              </a:rPr>
              <a:t>External surface of the denture</a:t>
            </a:r>
          </a:p>
          <a:p>
            <a:r>
              <a:rPr lang="en-US" dirty="0" smtClean="0"/>
              <a:t>Fish… </a:t>
            </a:r>
            <a:r>
              <a:rPr lang="en-US" i="1" dirty="0" smtClean="0">
                <a:solidFill>
                  <a:schemeClr val="accent2"/>
                </a:solidFill>
              </a:rPr>
              <a:t>“the shape of </a:t>
            </a:r>
            <a:r>
              <a:rPr lang="en-US" i="1" dirty="0" err="1" smtClean="0">
                <a:solidFill>
                  <a:schemeClr val="accent2"/>
                </a:solidFill>
              </a:rPr>
              <a:t>buccal,labial</a:t>
            </a:r>
            <a:r>
              <a:rPr lang="en-US" i="1" dirty="0" smtClean="0">
                <a:solidFill>
                  <a:schemeClr val="accent2"/>
                </a:solidFill>
              </a:rPr>
              <a:t> and lingual surfaces can wreck stability as completely as a bad impression or a wrong bite”</a:t>
            </a:r>
          </a:p>
        </p:txBody>
      </p:sp>
      <p:pic>
        <p:nvPicPr>
          <p:cNvPr id="659460" name="Picture 4" descr="DSC02435"/>
          <p:cNvPicPr>
            <a:picLocks noChangeAspect="1" noChangeArrowheads="1"/>
          </p:cNvPicPr>
          <p:nvPr/>
        </p:nvPicPr>
        <p:blipFill>
          <a:blip r:embed="rId2">
            <a:lum bright="36000" contrast="52000"/>
          </a:blip>
          <a:srcRect/>
          <a:stretch>
            <a:fillRect/>
          </a:stretch>
        </p:blipFill>
        <p:spPr bwMode="auto">
          <a:xfrm>
            <a:off x="6553200" y="3505200"/>
            <a:ext cx="3982156" cy="2925762"/>
          </a:xfrm>
          <a:prstGeom prst="rect">
            <a:avLst/>
          </a:prstGeom>
          <a:noFill/>
          <a:ln w="889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659461" name="Picture 5" descr="DSC01977"/>
          <p:cNvPicPr>
            <a:picLocks noChangeAspect="1" noChangeArrowheads="1"/>
          </p:cNvPicPr>
          <p:nvPr/>
        </p:nvPicPr>
        <p:blipFill>
          <a:blip r:embed="rId3">
            <a:lum bright="28000" contrast="44000"/>
          </a:blip>
          <a:srcRect/>
          <a:stretch>
            <a:fillRect/>
          </a:stretch>
        </p:blipFill>
        <p:spPr bwMode="auto">
          <a:xfrm>
            <a:off x="1600200" y="3657600"/>
            <a:ext cx="2184400" cy="2825750"/>
          </a:xfrm>
          <a:prstGeom prst="rect">
            <a:avLst/>
          </a:prstGeom>
          <a:noFill/>
          <a:ln w="635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65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1000"/>
                                        <p:tgtEl>
                                          <p:spTgt spid="65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idx="1"/>
          </p:nvPr>
        </p:nvSpPr>
        <p:spPr>
          <a:xfrm>
            <a:off x="838201" y="995854"/>
            <a:ext cx="7696199" cy="5252546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sz="2400" dirty="0">
                <a:solidFill>
                  <a:srgbClr val="00FFFF"/>
                </a:solidFill>
              </a:rPr>
              <a:t>Influence of orofacial musculature</a:t>
            </a:r>
          </a:p>
          <a:p>
            <a:r>
              <a:rPr lang="en-US" sz="2400" dirty="0"/>
              <a:t>The three structures …..tongue, the teeth and </a:t>
            </a:r>
          </a:p>
          <a:p>
            <a:pPr>
              <a:buFontTx/>
              <a:buNone/>
            </a:pPr>
            <a:r>
              <a:rPr lang="en-US" sz="2400" dirty="0"/>
              <a:t>    the medial roll of the buccinator muscle </a:t>
            </a:r>
          </a:p>
          <a:p>
            <a:r>
              <a:rPr lang="en-US" sz="2400" dirty="0">
                <a:solidFill>
                  <a:srgbClr val="00FFFF"/>
                </a:solidFill>
              </a:rPr>
              <a:t>MEDIAL ROLL OF BUCCINATOR</a:t>
            </a:r>
          </a:p>
          <a:p>
            <a:pPr>
              <a:buFontTx/>
              <a:buNone/>
            </a:pPr>
            <a:r>
              <a:rPr lang="en-US" sz="2400" dirty="0"/>
              <a:t>Its main function is to form the buccal wall of the food trough and to retrieve food that is forced into the buccal pouch.</a:t>
            </a:r>
          </a:p>
          <a:p>
            <a:pPr>
              <a:buFontTx/>
              <a:buNone/>
            </a:pPr>
            <a:r>
              <a:rPr lang="en-US" sz="2400" dirty="0"/>
              <a:t>The  buccal surface of the bicuspid forms a point of fixation for the medial roll of the buccinator and other muscles at the corner of the mouth that are commonly known as the </a:t>
            </a:r>
            <a:r>
              <a:rPr lang="en-US" sz="2400" dirty="0">
                <a:solidFill>
                  <a:srgbClr val="FF0000"/>
                </a:solidFill>
              </a:rPr>
              <a:t>purse-string muscles</a:t>
            </a:r>
            <a:r>
              <a:rPr lang="en-US" sz="2400" dirty="0"/>
              <a:t>. ….. saliva and food inside the mouth during chewing and swallowing</a:t>
            </a:r>
            <a:r>
              <a:rPr lang="en-US" sz="2400" dirty="0" smtClean="0"/>
              <a:t>.</a:t>
            </a:r>
            <a:endParaRPr lang="en-US" sz="2400" dirty="0">
              <a:solidFill>
                <a:srgbClr val="00FFFF"/>
              </a:solidFill>
            </a:endParaRPr>
          </a:p>
          <a:p>
            <a:endParaRPr lang="en-US" sz="2400" dirty="0">
              <a:solidFill>
                <a:srgbClr val="00FFFF"/>
              </a:solidFill>
            </a:endParaRPr>
          </a:p>
          <a:p>
            <a:endParaRPr lang="en-US" sz="2400" dirty="0">
              <a:solidFill>
                <a:srgbClr val="00FFFF"/>
              </a:solidFill>
            </a:endParaRPr>
          </a:p>
          <a:p>
            <a:endParaRPr lang="en-US" sz="2400" dirty="0">
              <a:solidFill>
                <a:srgbClr val="00FFFF"/>
              </a:solidFill>
            </a:endParaRPr>
          </a:p>
          <a:p>
            <a:pPr>
              <a:buFontTx/>
              <a:buNone/>
            </a:pPr>
            <a:endParaRPr lang="en-US" sz="2400" dirty="0">
              <a:solidFill>
                <a:srgbClr val="00FFFF"/>
              </a:solidFill>
            </a:endParaRPr>
          </a:p>
        </p:txBody>
      </p:sp>
      <p:pic>
        <p:nvPicPr>
          <p:cNvPr id="61443" name="Picture 5" descr="CA8F410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15400" y="1752600"/>
            <a:ext cx="301397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219200"/>
            <a:ext cx="5105399" cy="48006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dirty="0" err="1" smtClean="0">
                <a:solidFill>
                  <a:srgbClr val="00FFFF"/>
                </a:solidFill>
              </a:rPr>
              <a:t>Modiolus</a:t>
            </a:r>
            <a:r>
              <a:rPr lang="en-US" dirty="0" smtClean="0">
                <a:solidFill>
                  <a:srgbClr val="00FFFF"/>
                </a:solidFill>
              </a:rPr>
              <a:t> and associated musculature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Tendinous node near corner of mouth formed by intersection of several muscles of cheeks and lips-</a:t>
            </a:r>
          </a:p>
        </p:txBody>
      </p:sp>
      <p:pic>
        <p:nvPicPr>
          <p:cNvPr id="661508" name="Picture 4" descr="DSC01980"/>
          <p:cNvPicPr>
            <a:picLocks noChangeAspect="1" noChangeArrowheads="1"/>
          </p:cNvPicPr>
          <p:nvPr/>
        </p:nvPicPr>
        <p:blipFill>
          <a:blip r:embed="rId2">
            <a:lum bright="22000" contrast="88000"/>
          </a:blip>
          <a:srcRect/>
          <a:stretch>
            <a:fillRect/>
          </a:stretch>
        </p:blipFill>
        <p:spPr bwMode="auto">
          <a:xfrm>
            <a:off x="6324600" y="1371600"/>
            <a:ext cx="5105400" cy="4200688"/>
          </a:xfrm>
          <a:prstGeom prst="rect">
            <a:avLst/>
          </a:prstGeom>
          <a:noFill/>
          <a:ln w="635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66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838200"/>
            <a:ext cx="6604001" cy="546735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A normal tongue position has the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  following </a:t>
            </a:r>
            <a:r>
              <a:rPr lang="en-US" sz="2800" dirty="0">
                <a:solidFill>
                  <a:schemeClr val="accent2"/>
                </a:solidFill>
              </a:rPr>
              <a:t>characteristics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/>
              <a:t>It completely </a:t>
            </a:r>
            <a:r>
              <a:rPr lang="en-US" sz="2800" dirty="0">
                <a:solidFill>
                  <a:srgbClr val="66FF33"/>
                </a:solidFill>
              </a:rPr>
              <a:t>fills the floor</a:t>
            </a:r>
            <a:r>
              <a:rPr lang="en-US" sz="2800" dirty="0"/>
              <a:t> of the mouth. 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The </a:t>
            </a:r>
            <a:r>
              <a:rPr lang="en-US" sz="2800" dirty="0">
                <a:solidFill>
                  <a:srgbClr val="00FFFF"/>
                </a:solidFill>
              </a:rPr>
              <a:t>lateral borders</a:t>
            </a:r>
            <a:r>
              <a:rPr lang="en-US" sz="2800" dirty="0"/>
              <a:t> rest over the ridge which would normally represent the occlusal surfaces of the teeth.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The </a:t>
            </a:r>
            <a:r>
              <a:rPr lang="en-US" sz="2800" dirty="0">
                <a:solidFill>
                  <a:srgbClr val="00FFFF"/>
                </a:solidFill>
              </a:rPr>
              <a:t>tip or apex</a:t>
            </a:r>
            <a:r>
              <a:rPr lang="en-US" sz="2800" dirty="0"/>
              <a:t> of the tongue rests on or is just to the lingual side of the lower anterior ridge</a:t>
            </a:r>
          </a:p>
        </p:txBody>
      </p:sp>
      <p:pic>
        <p:nvPicPr>
          <p:cNvPr id="63491" name="Picture 4" descr="DSC019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2513" y="2411415"/>
            <a:ext cx="2401711" cy="1989137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</p:spPr>
      </p:pic>
      <p:pic>
        <p:nvPicPr>
          <p:cNvPr id="6349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03067" y="476250"/>
            <a:ext cx="2235200" cy="1885950"/>
          </a:xfrm>
          <a:prstGeom prst="rect">
            <a:avLst/>
          </a:prstGeom>
          <a:noFill/>
          <a:ln w="28575" algn="ctr">
            <a:solidFill>
              <a:srgbClr val="00FFFF"/>
            </a:solidFill>
            <a:miter lim="800000"/>
            <a:headEnd/>
            <a:tailEnd/>
          </a:ln>
        </p:spPr>
      </p:pic>
      <p:pic>
        <p:nvPicPr>
          <p:cNvPr id="63493" name="Picture 6" descr="148trial_h"/>
          <p:cNvPicPr>
            <a:picLocks noChangeAspect="1" noChangeArrowheads="1"/>
          </p:cNvPicPr>
          <p:nvPr/>
        </p:nvPicPr>
        <p:blipFill>
          <a:blip r:embed="rId4"/>
          <a:srcRect l="4420" b="15422"/>
          <a:stretch>
            <a:fillRect/>
          </a:stretch>
        </p:blipFill>
        <p:spPr bwMode="auto">
          <a:xfrm>
            <a:off x="7306734" y="4454527"/>
            <a:ext cx="2929467" cy="2193925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762000"/>
            <a:ext cx="9133115" cy="762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Objectives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793523"/>
              </p:ext>
            </p:extLst>
          </p:nvPr>
        </p:nvGraphicFramePr>
        <p:xfrm>
          <a:off x="362608" y="2057400"/>
          <a:ext cx="10610192" cy="4259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4266">
                  <a:extLst>
                    <a:ext uri="{9D8B030D-6E8A-4147-A177-3AD203B41FA5}">
                      <a16:colId xmlns:a16="http://schemas.microsoft.com/office/drawing/2014/main" val="946123654"/>
                    </a:ext>
                  </a:extLst>
                </a:gridCol>
                <a:gridCol w="2309863">
                  <a:extLst>
                    <a:ext uri="{9D8B030D-6E8A-4147-A177-3AD203B41FA5}">
                      <a16:colId xmlns:a16="http://schemas.microsoft.com/office/drawing/2014/main" val="2411658997"/>
                    </a:ext>
                  </a:extLst>
                </a:gridCol>
                <a:gridCol w="3186063">
                  <a:extLst>
                    <a:ext uri="{9D8B030D-6E8A-4147-A177-3AD203B41FA5}">
                      <a16:colId xmlns:a16="http://schemas.microsoft.com/office/drawing/2014/main" val="3411213719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Core areas* 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Domain</a:t>
                      </a:r>
                      <a:r>
                        <a:rPr lang="en-US" sz="2400" baseline="0" dirty="0" smtClean="0"/>
                        <a:t> **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Category #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68424398"/>
                  </a:ext>
                </a:extLst>
              </a:tr>
              <a:tr h="43720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Definitions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Cognitive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Must Know 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6572506"/>
                  </a:ext>
                </a:extLst>
              </a:tr>
              <a:tr h="43720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Stability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Cognitive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Must Know 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70320407"/>
                  </a:ext>
                </a:extLst>
              </a:tr>
              <a:tr h="43720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Factors effecting stability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Cognitive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Must Know 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59924706"/>
                  </a:ext>
                </a:extLst>
              </a:tr>
              <a:tr h="437206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dirty="0" smtClean="0"/>
                        <a:t> Support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Cognitive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Must Know 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77297493"/>
                  </a:ext>
                </a:extLst>
              </a:tr>
              <a:tr h="437206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dirty="0" smtClean="0"/>
                        <a:t>Factors effecting support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Cognitive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Must Know 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73516487"/>
                  </a:ext>
                </a:extLst>
              </a:tr>
              <a:tr h="437206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dirty="0" smtClean="0"/>
                        <a:t>Conclusion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Cognitive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Must Know 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75915108"/>
                  </a:ext>
                </a:extLst>
              </a:tr>
              <a:tr h="43720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Take home message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Cognitive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Must Know 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67339851"/>
                  </a:ext>
                </a:extLst>
              </a:tr>
              <a:tr h="437206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dirty="0" smtClean="0"/>
                        <a:t>References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Affective 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Desired to know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64729678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46772" y="1600200"/>
            <a:ext cx="91068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this presentation the learner is expected to know ;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5818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762000"/>
            <a:ext cx="7086600" cy="1066800"/>
          </a:xfrm>
        </p:spPr>
        <p:txBody>
          <a:bodyPr anchor="ctr"/>
          <a:lstStyle/>
          <a:p>
            <a:pPr>
              <a:defRPr/>
            </a:pPr>
            <a:r>
              <a:rPr lang="en-US" dirty="0"/>
              <a:t>RETRACTED TONGUE </a:t>
            </a:r>
            <a:r>
              <a:rPr lang="en-US" dirty="0" smtClean="0"/>
              <a:t>POSITION</a:t>
            </a:r>
            <a:endParaRPr lang="en-US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838201" y="1676400"/>
            <a:ext cx="7086599" cy="48768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sz="2800" dirty="0"/>
              <a:t>It is an awkward tongue position….</a:t>
            </a:r>
          </a:p>
          <a:p>
            <a:r>
              <a:rPr lang="en-US" sz="2800" dirty="0"/>
              <a:t>  tongue is </a:t>
            </a:r>
            <a:r>
              <a:rPr lang="en-US" sz="2800" dirty="0">
                <a:solidFill>
                  <a:srgbClr val="00FFFF"/>
                </a:solidFill>
              </a:rPr>
              <a:t>pulled back</a:t>
            </a:r>
            <a:r>
              <a:rPr lang="en-US" sz="2800" dirty="0"/>
              <a:t> into mouth and the floor of the mouth is exposed. </a:t>
            </a:r>
          </a:p>
          <a:p>
            <a:r>
              <a:rPr lang="en-US" sz="2800" dirty="0"/>
              <a:t>  lateral borders are either </a:t>
            </a:r>
            <a:r>
              <a:rPr lang="en-US" sz="2800" dirty="0">
                <a:solidFill>
                  <a:srgbClr val="00FFFF"/>
                </a:solidFill>
              </a:rPr>
              <a:t>posterior to the ridge.</a:t>
            </a:r>
            <a:r>
              <a:rPr lang="en-US" sz="2800" dirty="0"/>
              <a:t> </a:t>
            </a:r>
          </a:p>
          <a:p>
            <a:r>
              <a:rPr lang="en-US" sz="2800" dirty="0"/>
              <a:t>  </a:t>
            </a:r>
            <a:r>
              <a:rPr lang="en-US" sz="2800" dirty="0">
                <a:solidFill>
                  <a:srgbClr val="00FFFF"/>
                </a:solidFill>
              </a:rPr>
              <a:t>tip</a:t>
            </a:r>
            <a:r>
              <a:rPr lang="en-US" sz="2800" dirty="0"/>
              <a:t> of the apex of the tongue sometimes lies in the </a:t>
            </a:r>
            <a:r>
              <a:rPr lang="en-US" sz="2800" dirty="0">
                <a:solidFill>
                  <a:srgbClr val="66FF33"/>
                </a:solidFill>
              </a:rPr>
              <a:t>posterior part</a:t>
            </a:r>
            <a:r>
              <a:rPr lang="en-US" sz="2800" dirty="0"/>
              <a:t> of the floor of the mouth or be may be withdrawn into the body of the tongue.</a:t>
            </a:r>
          </a:p>
          <a:p>
            <a:pPr>
              <a:buFontTx/>
              <a:buNone/>
            </a:pPr>
            <a:endParaRPr lang="en-US" sz="2800" dirty="0"/>
          </a:p>
          <a:p>
            <a:endParaRPr lang="en-US" sz="2800" dirty="0"/>
          </a:p>
        </p:txBody>
      </p:sp>
      <p:pic>
        <p:nvPicPr>
          <p:cNvPr id="64516" name="Picture 4" descr="DSC019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8200" y="3962400"/>
            <a:ext cx="3014133" cy="2439987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4517" name="Picture 5" descr="DSC01989"/>
          <p:cNvPicPr>
            <a:picLocks noChangeAspect="1" noChangeArrowheads="1"/>
          </p:cNvPicPr>
          <p:nvPr/>
        </p:nvPicPr>
        <p:blipFill>
          <a:blip r:embed="rId3" cstate="print"/>
          <a:srcRect l="5231" t="18825" r="15019" b="9825"/>
          <a:stretch>
            <a:fillRect/>
          </a:stretch>
        </p:blipFill>
        <p:spPr bwMode="auto">
          <a:xfrm>
            <a:off x="8839200" y="1066800"/>
            <a:ext cx="2856089" cy="215741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800100"/>
            <a:ext cx="6248401" cy="52197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rgbClr val="00FFFF"/>
                </a:solidFill>
              </a:rPr>
              <a:t>The neutral zone (NZ)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Area or position where the forces between tongue and cheeks or lips are </a:t>
            </a:r>
            <a:r>
              <a:rPr lang="en-US" dirty="0" err="1" smtClean="0"/>
              <a:t>neutralised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Fish… 1931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Tissues </a:t>
            </a:r>
            <a:r>
              <a:rPr lang="en-US" dirty="0" smtClean="0"/>
              <a:t>… functionally mold entire polished surface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Teeth should be placed within </a:t>
            </a:r>
            <a:r>
              <a:rPr lang="en-US" dirty="0" smtClean="0">
                <a:solidFill>
                  <a:srgbClr val="66FF33"/>
                </a:solidFill>
              </a:rPr>
              <a:t>NZ</a:t>
            </a:r>
          </a:p>
          <a:p>
            <a:pPr>
              <a:lnSpc>
                <a:spcPct val="90000"/>
              </a:lnSpc>
            </a:pPr>
            <a:endParaRPr lang="en-US" dirty="0" smtClean="0">
              <a:solidFill>
                <a:srgbClr val="66FF33"/>
              </a:solidFill>
            </a:endParaRPr>
          </a:p>
        </p:txBody>
      </p:sp>
      <p:pic>
        <p:nvPicPr>
          <p:cNvPr id="662532" name="Picture 4" descr="DSC01457"/>
          <p:cNvPicPr>
            <a:picLocks noChangeAspect="1" noChangeArrowheads="1"/>
          </p:cNvPicPr>
          <p:nvPr/>
        </p:nvPicPr>
        <p:blipFill>
          <a:blip r:embed="rId2">
            <a:lum bright="30000" contrast="44000"/>
          </a:blip>
          <a:srcRect t="10049" b="4350"/>
          <a:stretch>
            <a:fillRect/>
          </a:stretch>
        </p:blipFill>
        <p:spPr bwMode="auto">
          <a:xfrm>
            <a:off x="8153400" y="609600"/>
            <a:ext cx="2844800" cy="2476500"/>
          </a:xfrm>
          <a:prstGeom prst="rect">
            <a:avLst/>
          </a:prstGeom>
          <a:noFill/>
          <a:ln w="57150">
            <a:solidFill>
              <a:srgbClr val="00FFFF"/>
            </a:solidFill>
            <a:miter lim="800000"/>
            <a:headEnd/>
            <a:tailEnd/>
          </a:ln>
        </p:spPr>
      </p:pic>
      <p:pic>
        <p:nvPicPr>
          <p:cNvPr id="65540" name="Picture 5" descr="144trial_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9801" y="3378200"/>
            <a:ext cx="3606799" cy="3052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6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798471"/>
            <a:ext cx="10363200" cy="954129"/>
          </a:xfrm>
        </p:spPr>
        <p:txBody>
          <a:bodyPr anchor="ctr"/>
          <a:lstStyle/>
          <a:p>
            <a:pPr>
              <a:defRPr/>
            </a:pPr>
            <a:r>
              <a:rPr lang="en-US" sz="3600" dirty="0" smtClean="0"/>
              <a:t>Relationship </a:t>
            </a:r>
            <a:r>
              <a:rPr lang="en-US" sz="3600" dirty="0"/>
              <a:t>of opposing occlusal surfaces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685801" y="2170386"/>
            <a:ext cx="5926668" cy="3392214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Dentures should be </a:t>
            </a:r>
            <a:r>
              <a:rPr lang="en-US" sz="2600" dirty="0">
                <a:solidFill>
                  <a:schemeClr val="accent2"/>
                </a:solidFill>
              </a:rPr>
              <a:t>free… interferences</a:t>
            </a:r>
            <a:r>
              <a:rPr lang="en-US" sz="2600" dirty="0"/>
              <a:t> – within functional range</a:t>
            </a:r>
          </a:p>
          <a:p>
            <a:r>
              <a:rPr lang="en-US" sz="2600" dirty="0">
                <a:solidFill>
                  <a:srgbClr val="00FFFF"/>
                </a:solidFill>
              </a:rPr>
              <a:t>Premature contacts</a:t>
            </a:r>
            <a:r>
              <a:rPr lang="en-US" sz="2600" dirty="0"/>
              <a:t> – uneven </a:t>
            </a:r>
            <a:r>
              <a:rPr lang="en-US" sz="2600" dirty="0" err="1"/>
              <a:t>stresss</a:t>
            </a:r>
            <a:endParaRPr lang="en-US" sz="2600" dirty="0"/>
          </a:p>
          <a:p>
            <a:r>
              <a:rPr lang="en-US" sz="2600" dirty="0">
                <a:solidFill>
                  <a:schemeClr val="accent2"/>
                </a:solidFill>
              </a:rPr>
              <a:t>Bilateral balanced occlusion</a:t>
            </a:r>
            <a:r>
              <a:rPr lang="en-US" sz="2600" dirty="0"/>
              <a:t> for lever balance….simultaneous and smooth </a:t>
            </a:r>
            <a:r>
              <a:rPr lang="en-US" sz="2600" dirty="0" err="1"/>
              <a:t>glinding</a:t>
            </a:r>
            <a:r>
              <a:rPr lang="en-US" sz="2600" dirty="0"/>
              <a:t> contacts</a:t>
            </a:r>
          </a:p>
          <a:p>
            <a:pPr>
              <a:buNone/>
            </a:pPr>
            <a:endParaRPr lang="en-US" sz="2600" dirty="0">
              <a:solidFill>
                <a:srgbClr val="00FFFF"/>
              </a:solidFill>
            </a:endParaRPr>
          </a:p>
          <a:p>
            <a:endParaRPr lang="en-US" sz="2600" dirty="0"/>
          </a:p>
        </p:txBody>
      </p:sp>
      <p:pic>
        <p:nvPicPr>
          <p:cNvPr id="66564" name="Picture 4" descr="dentures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2362200"/>
            <a:ext cx="4659489" cy="336981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OCCLUSAL PLANE</a:t>
            </a:r>
            <a:br>
              <a:rPr lang="en-US"/>
            </a:br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914401" y="1600200"/>
            <a:ext cx="6180668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sz="2800" dirty="0"/>
          </a:p>
          <a:p>
            <a:pPr>
              <a:buFontTx/>
              <a:buBlip>
                <a:blip r:embed="rId2"/>
              </a:buBlip>
            </a:pPr>
            <a:r>
              <a:rPr lang="en-US" sz="2800" dirty="0"/>
              <a:t>Distance of occlusal plane from residual ridge</a:t>
            </a:r>
          </a:p>
          <a:p>
            <a:pPr>
              <a:buFontTx/>
              <a:buBlip>
                <a:blip r:embed="rId2"/>
              </a:buBlip>
            </a:pPr>
            <a:r>
              <a:rPr lang="en-US" sz="2800" dirty="0">
                <a:solidFill>
                  <a:srgbClr val="00FFFF"/>
                </a:solidFill>
              </a:rPr>
              <a:t>Anteriorly </a:t>
            </a:r>
            <a:r>
              <a:rPr lang="en-US" sz="2800" dirty="0"/>
              <a:t>– </a:t>
            </a:r>
            <a:r>
              <a:rPr lang="en-US" sz="2800" dirty="0" err="1"/>
              <a:t>interpupillary</a:t>
            </a:r>
            <a:r>
              <a:rPr lang="en-US" sz="2800" dirty="0"/>
              <a:t> line/ corner of mouth</a:t>
            </a:r>
          </a:p>
          <a:p>
            <a:pPr>
              <a:buFontTx/>
              <a:buBlip>
                <a:blip r:embed="rId2"/>
              </a:buBlip>
            </a:pPr>
            <a:r>
              <a:rPr lang="en-US" sz="2800" dirty="0">
                <a:solidFill>
                  <a:srgbClr val="00FFFF"/>
                </a:solidFill>
              </a:rPr>
              <a:t>Posteriorly –</a:t>
            </a:r>
            <a:r>
              <a:rPr lang="en-US" sz="2800" dirty="0"/>
              <a:t> camper’s plane / anterior 2/3</a:t>
            </a:r>
            <a:r>
              <a:rPr lang="en-US" sz="2800" baseline="30000" dirty="0"/>
              <a:t>rd</a:t>
            </a:r>
            <a:r>
              <a:rPr lang="en-US" sz="2800" dirty="0"/>
              <a:t> of retromolar pad &amp; lateral border of tongue </a:t>
            </a:r>
          </a:p>
          <a:p>
            <a:pPr>
              <a:buFontTx/>
              <a:buNone/>
            </a:pPr>
            <a:endParaRPr lang="en-US" sz="2800" dirty="0"/>
          </a:p>
          <a:p>
            <a:endParaRPr lang="en-US" sz="2800" dirty="0"/>
          </a:p>
        </p:txBody>
      </p:sp>
      <p:pic>
        <p:nvPicPr>
          <p:cNvPr id="67588" name="Picture 5" descr="DSC02013"/>
          <p:cNvPicPr>
            <a:picLocks noChangeAspect="1" noChangeArrowheads="1"/>
          </p:cNvPicPr>
          <p:nvPr/>
        </p:nvPicPr>
        <p:blipFill>
          <a:blip r:embed="rId3">
            <a:lum bright="40000" contrast="72000"/>
          </a:blip>
          <a:srcRect l="24611" t="19667" r="49194" b="29704"/>
          <a:stretch>
            <a:fillRect/>
          </a:stretch>
        </p:blipFill>
        <p:spPr bwMode="auto">
          <a:xfrm>
            <a:off x="8754535" y="750890"/>
            <a:ext cx="1532467" cy="2498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7589" name="Picture 6"/>
          <p:cNvPicPr>
            <a:picLocks noChangeAspect="1" noChangeArrowheads="1"/>
          </p:cNvPicPr>
          <p:nvPr/>
        </p:nvPicPr>
        <p:blipFill>
          <a:blip r:embed="rId4">
            <a:lum bright="32000" contrast="66000"/>
          </a:blip>
          <a:srcRect t="23967" r="47986"/>
          <a:stretch>
            <a:fillRect/>
          </a:stretch>
        </p:blipFill>
        <p:spPr bwMode="auto">
          <a:xfrm>
            <a:off x="6993467" y="5035552"/>
            <a:ext cx="3279422" cy="1471613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7590" name="Picture 7"/>
          <p:cNvPicPr>
            <a:picLocks noChangeAspect="1" noChangeArrowheads="1"/>
          </p:cNvPicPr>
          <p:nvPr/>
        </p:nvPicPr>
        <p:blipFill>
          <a:blip r:embed="rId5">
            <a:lum bright="42000" contrast="56000"/>
          </a:blip>
          <a:srcRect l="65475" t="23967"/>
          <a:stretch>
            <a:fillRect/>
          </a:stretch>
        </p:blipFill>
        <p:spPr bwMode="auto">
          <a:xfrm>
            <a:off x="7691968" y="3263902"/>
            <a:ext cx="2595033" cy="1755775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Ridge relationship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FFFF"/>
                </a:solidFill>
              </a:rPr>
              <a:t>Offset ridge relations-</a:t>
            </a:r>
            <a:r>
              <a:rPr lang="en-US" dirty="0" smtClean="0"/>
              <a:t> creates problem in stability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Weinberg </a:t>
            </a:r>
            <a:r>
              <a:rPr lang="en-US" dirty="0" smtClean="0"/>
              <a:t>….set teeth in cross bite when ridges are in severe cross bite </a:t>
            </a:r>
          </a:p>
          <a:p>
            <a:r>
              <a:rPr lang="en-US" dirty="0" smtClean="0">
                <a:solidFill>
                  <a:srgbClr val="00FFFF"/>
                </a:solidFill>
              </a:rPr>
              <a:t>Class 2 ….</a:t>
            </a:r>
          </a:p>
          <a:p>
            <a:r>
              <a:rPr lang="en-US" dirty="0" smtClean="0"/>
              <a:t>Class 3…</a:t>
            </a:r>
            <a:r>
              <a:rPr lang="en-US" dirty="0" err="1" smtClean="0">
                <a:solidFill>
                  <a:schemeClr val="accent2"/>
                </a:solidFill>
              </a:rPr>
              <a:t>criss</a:t>
            </a:r>
            <a:r>
              <a:rPr lang="en-US" dirty="0" smtClean="0">
                <a:solidFill>
                  <a:schemeClr val="accent2"/>
                </a:solidFill>
              </a:rPr>
              <a:t> cross</a:t>
            </a:r>
            <a:r>
              <a:rPr lang="en-US" dirty="0" smtClean="0"/>
              <a:t> arrangement given by- </a:t>
            </a:r>
            <a:r>
              <a:rPr lang="en-US" dirty="0" err="1" smtClean="0"/>
              <a:t>Goyal</a:t>
            </a:r>
            <a:r>
              <a:rPr lang="en-US" dirty="0" smtClean="0"/>
              <a:t> and Bhargava (1974)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7786" y="1420368"/>
            <a:ext cx="8485414" cy="4751832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message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783560"/>
            <a:ext cx="10363200" cy="3474240"/>
          </a:xfrm>
        </p:spPr>
        <p:txBody>
          <a:bodyPr/>
          <a:lstStyle/>
          <a:p>
            <a:r>
              <a:rPr lang="en-US" dirty="0" smtClean="0"/>
              <a:t>The factor stability is very crucial in assisting the retention there by success of the dentures </a:t>
            </a:r>
          </a:p>
          <a:p>
            <a:r>
              <a:rPr lang="en-US" dirty="0" smtClean="0"/>
              <a:t>Hence incorporation of all the factors carefully in the dentures is important . In spite having good  retention if stability is compromised success of the denture too compromised.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32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066800"/>
            <a:ext cx="10515600" cy="685800"/>
          </a:xfrm>
        </p:spPr>
        <p:txBody>
          <a:bodyPr anchor="ctr"/>
          <a:lstStyle/>
          <a:p>
            <a:pPr>
              <a:defRPr/>
            </a:pPr>
            <a:r>
              <a:rPr lang="en-US" sz="3200" dirty="0"/>
              <a:t>List or references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93127"/>
            <a:ext cx="10896600" cy="4371278"/>
          </a:xfrm>
        </p:spPr>
        <p:txBody>
          <a:bodyPr>
            <a:noAutofit/>
          </a:bodyPr>
          <a:lstStyle/>
          <a:p>
            <a:r>
              <a:rPr lang="en-US" sz="2800" i="1" dirty="0"/>
              <a:t>Boucher’s </a:t>
            </a:r>
            <a:r>
              <a:rPr lang="en-US" sz="2800" dirty="0"/>
              <a:t>prosthodontic treatment for edentulous patients  - 11th edition</a:t>
            </a:r>
          </a:p>
          <a:p>
            <a:r>
              <a:rPr lang="en-US" sz="2800" dirty="0"/>
              <a:t>Complete denture prosthodontics, 2nd edition, john j. </a:t>
            </a:r>
            <a:r>
              <a:rPr lang="en-US" sz="2800" dirty="0" err="1"/>
              <a:t>Sharry</a:t>
            </a:r>
            <a:endParaRPr lang="en-US" sz="2800" dirty="0"/>
          </a:p>
          <a:p>
            <a:r>
              <a:rPr lang="en-US" sz="2800" dirty="0"/>
              <a:t>Impressions for complete dentures, </a:t>
            </a:r>
            <a:r>
              <a:rPr lang="en-US" sz="2800" dirty="0" err="1"/>
              <a:t>bernard</a:t>
            </a:r>
            <a:r>
              <a:rPr lang="en-US" sz="2800" dirty="0"/>
              <a:t> </a:t>
            </a:r>
            <a:r>
              <a:rPr lang="en-US" sz="2800" dirty="0" err="1"/>
              <a:t>levin</a:t>
            </a:r>
            <a:endParaRPr lang="en-US" sz="2800" dirty="0"/>
          </a:p>
          <a:p>
            <a:pPr>
              <a:spcBef>
                <a:spcPct val="0"/>
              </a:spcBef>
              <a:buSzTx/>
            </a:pPr>
            <a:r>
              <a:rPr lang="en-US" sz="2800" dirty="0"/>
              <a:t>Problems and solutions in complete denture prosthodontics, </a:t>
            </a:r>
            <a:r>
              <a:rPr lang="en-US" sz="2800" dirty="0" err="1"/>
              <a:t>david</a:t>
            </a:r>
            <a:r>
              <a:rPr lang="en-US" sz="2800" dirty="0"/>
              <a:t> j. Lamb</a:t>
            </a:r>
          </a:p>
          <a:p>
            <a:r>
              <a:rPr lang="en-US" sz="2800" dirty="0"/>
              <a:t>Essentials in complete denture prosthodontics, 2nd edition, </a:t>
            </a:r>
            <a:r>
              <a:rPr lang="en-US" sz="2800" dirty="0" err="1"/>
              <a:t>sheldon</a:t>
            </a:r>
            <a:r>
              <a:rPr lang="en-US" sz="2800" dirty="0"/>
              <a:t> </a:t>
            </a:r>
            <a:r>
              <a:rPr lang="en-US" sz="2800" dirty="0" err="1"/>
              <a:t>winkler</a:t>
            </a:r>
            <a:r>
              <a:rPr lang="en-US" sz="2800" dirty="0"/>
              <a:t>.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7" descr="DAFFOD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"/>
            <a:ext cx="9144000" cy="683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3" name="Rectangle 10"/>
          <p:cNvSpPr>
            <a:spLocks noGrp="1" noChangeArrowheads="1"/>
          </p:cNvSpPr>
          <p:nvPr>
            <p:ph type="title"/>
          </p:nvPr>
        </p:nvSpPr>
        <p:spPr>
          <a:xfrm>
            <a:off x="2286000" y="1414465"/>
            <a:ext cx="7792156" cy="1462087"/>
          </a:xfrm>
          <a:solidFill>
            <a:schemeClr val="bg1"/>
          </a:solidFill>
          <a:ln w="76200">
            <a:solidFill>
              <a:schemeClr val="accent2"/>
            </a:solidFill>
          </a:ln>
        </p:spPr>
        <p:txBody>
          <a:bodyPr/>
          <a:lstStyle/>
          <a:p>
            <a:pPr eaLnBrk="1" hangingPunct="1"/>
            <a:r>
              <a:rPr lang="en-US" sz="8000"/>
              <a:t>Thank you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</a:p>
          <a:p>
            <a:r>
              <a:rPr lang="en-US" dirty="0" smtClean="0"/>
              <a:t>Stability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  Factors effecting stability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Support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Factors effecting support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Conclusion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Take Home Message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References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Stability</a:t>
            </a:r>
            <a:endParaRPr 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847492" y="1918009"/>
            <a:ext cx="10506307" cy="4258953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The quality of a removable dental prosthesis to be firm , steady or constant to resist displacement by functional horizontal or rotational stresses.                                                     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(GPT 9)</a:t>
            </a:r>
            <a:endParaRPr lang="en-US" dirty="0" smtClean="0">
              <a:solidFill>
                <a:srgbClr val="00FFFF"/>
              </a:solidFill>
            </a:endParaRPr>
          </a:p>
          <a:p>
            <a:endParaRPr lang="en-US" dirty="0" smtClean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image2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33350"/>
            <a:ext cx="11430000" cy="619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5715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sz="3600"/>
              <a:t>SUPPORT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62050"/>
            <a:ext cx="10896600" cy="5276850"/>
          </a:xfrm>
        </p:spPr>
        <p:txBody>
          <a:bodyPr/>
          <a:lstStyle/>
          <a:p>
            <a:r>
              <a:rPr lang="en-US" dirty="0" smtClean="0"/>
              <a:t>the resistance to vertical forces of mastication and to occlusal or other forces applied in the direction towards the basal seat.                                             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(GPT 8)</a:t>
            </a:r>
            <a:endParaRPr lang="en-US" dirty="0" smtClean="0"/>
          </a:p>
          <a:p>
            <a:pPr>
              <a:buFontTx/>
              <a:buNone/>
            </a:pP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According to Boucher, 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Support is the resistance of a denture to the vertical components of mastication and to occlusal or other forces applied in a direction towards the basal seat.</a:t>
            </a:r>
          </a:p>
          <a:p>
            <a:endParaRPr lang="en-US" dirty="0" smtClean="0">
              <a:solidFill>
                <a:schemeClr val="accent1"/>
              </a:solidFill>
            </a:endParaRPr>
          </a:p>
          <a:p>
            <a:endParaRPr lang="en-US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retentionstability-support-in-dentures-dental-implant-courses-by-indian-dental-academy-5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1"/>
            <a:ext cx="10972800" cy="58719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2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AC000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STABILITY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1820333" y="1752600"/>
            <a:ext cx="75692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Fish in 1948 …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Impression surface</a:t>
            </a:r>
          </a:p>
          <a:p>
            <a:pPr lvl="1">
              <a:lnSpc>
                <a:spcPct val="90000"/>
              </a:lnSpc>
            </a:pPr>
            <a:r>
              <a:rPr lang="en-US" sz="2000" dirty="0" err="1"/>
              <a:t>Occlusal</a:t>
            </a:r>
            <a:r>
              <a:rPr lang="en-US" sz="2000" dirty="0"/>
              <a:t> surface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Polished surface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/>
              <a:t>FACTORS CONTRIBUTING TO STABILITY</a:t>
            </a:r>
            <a:endParaRPr lang="en-US" sz="2000" dirty="0">
              <a:solidFill>
                <a:srgbClr val="66FF33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66FF33"/>
                </a:solidFill>
              </a:rPr>
              <a:t>RELATIONSHIP OF DENTURE BASE TO UNDERLYING TISSUES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66FF33"/>
                </a:solidFill>
              </a:rPr>
              <a:t>RELATIONSHIP OF EXTERNAL SURFACE AND PERIPHERY TO SURROUNDING ORO FACIAL MUSCULATURE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66FF33"/>
                </a:solidFill>
              </a:rPr>
              <a:t>RELATIONSHIP OF OPPOSING OCCLUSAL SURFACES</a:t>
            </a:r>
          </a:p>
          <a:p>
            <a:pPr lvl="1">
              <a:lnSpc>
                <a:spcPct val="90000"/>
              </a:lnSpc>
              <a:buNone/>
            </a:pPr>
            <a:endParaRPr lang="en-US" sz="2000" dirty="0">
              <a:solidFill>
                <a:srgbClr val="66FF33"/>
              </a:solidFill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rgbClr val="66FF33"/>
              </a:solidFill>
            </a:endParaRPr>
          </a:p>
          <a:p>
            <a:pPr lvl="1">
              <a:lnSpc>
                <a:spcPct val="90000"/>
              </a:lnSpc>
            </a:pPr>
            <a:endParaRPr lang="en-US" sz="2000" dirty="0">
              <a:solidFill>
                <a:srgbClr val="66FF33"/>
              </a:solidFill>
            </a:endParaRPr>
          </a:p>
        </p:txBody>
      </p:sp>
      <p:pic>
        <p:nvPicPr>
          <p:cNvPr id="53252" name="Picture 4" descr="bmm0328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95735" y="263527"/>
            <a:ext cx="2149123" cy="2041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\Desktop\index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676400"/>
            <a:ext cx="7924800" cy="47320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Custom 1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Century"/>
        <a:ea typeface=""/>
        <a:cs typeface=""/>
      </a:majorFont>
      <a:minorFont>
        <a:latin typeface="Bookman Old Style"/>
        <a:ea typeface=""/>
        <a:cs typeface="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FFF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Century"/>
        <a:ea typeface=""/>
        <a:cs typeface=""/>
      </a:majorFont>
      <a:minorFont>
        <a:latin typeface="Bookman Old Style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973</Words>
  <Application>Microsoft Office PowerPoint</Application>
  <PresentationFormat>Widescreen</PresentationFormat>
  <Paragraphs>149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Arial</vt:lpstr>
      <vt:lpstr>Bookman Old Style</vt:lpstr>
      <vt:lpstr>Calibri</vt:lpstr>
      <vt:lpstr>Century</vt:lpstr>
      <vt:lpstr>Comic Sans MS</vt:lpstr>
      <vt:lpstr>Times New Roman</vt:lpstr>
      <vt:lpstr>Wingdings</vt:lpstr>
      <vt:lpstr>Wingdings 2</vt:lpstr>
      <vt:lpstr>Wingdings 3</vt:lpstr>
      <vt:lpstr>Metro</vt:lpstr>
      <vt:lpstr>Office Theme</vt:lpstr>
      <vt:lpstr>PowerPoint Presentation</vt:lpstr>
      <vt:lpstr>Specific learning Objectives </vt:lpstr>
      <vt:lpstr>Contents</vt:lpstr>
      <vt:lpstr>Stability</vt:lpstr>
      <vt:lpstr>PowerPoint Presentation</vt:lpstr>
      <vt:lpstr>SUPPORT </vt:lpstr>
      <vt:lpstr>PowerPoint Presentation</vt:lpstr>
      <vt:lpstr>STABILITY</vt:lpstr>
      <vt:lpstr>PowerPoint Presentation</vt:lpstr>
      <vt:lpstr>Diagnosis </vt:lpstr>
      <vt:lpstr>Denture base and underlying tissues</vt:lpstr>
      <vt:lpstr>PowerPoint Presentation</vt:lpstr>
      <vt:lpstr>PowerPoint Presentation</vt:lpstr>
      <vt:lpstr>PowerPoint Presentation</vt:lpstr>
      <vt:lpstr>Surfaces of denture and surrounding orofacial musculature</vt:lpstr>
      <vt:lpstr>PowerPoint Presentation</vt:lpstr>
      <vt:lpstr>PowerPoint Presentation</vt:lpstr>
      <vt:lpstr>PowerPoint Presentation</vt:lpstr>
      <vt:lpstr>PowerPoint Presentation</vt:lpstr>
      <vt:lpstr>RETRACTED TONGUE POSITION</vt:lpstr>
      <vt:lpstr>PowerPoint Presentation</vt:lpstr>
      <vt:lpstr>Relationship of opposing occlusal surfaces</vt:lpstr>
      <vt:lpstr>OCCLUSAL PLANE </vt:lpstr>
      <vt:lpstr>Ridge relationship</vt:lpstr>
      <vt:lpstr>Conclusion </vt:lpstr>
      <vt:lpstr>Take home message </vt:lpstr>
      <vt:lpstr>List or references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Stability and Support</dc:title>
  <dc:creator>admin</dc:creator>
  <cp:lastModifiedBy>Hp</cp:lastModifiedBy>
  <cp:revision>36</cp:revision>
  <dcterms:created xsi:type="dcterms:W3CDTF">2020-04-04T12:53:14Z</dcterms:created>
  <dcterms:modified xsi:type="dcterms:W3CDTF">2023-03-05T19:05:13Z</dcterms:modified>
</cp:coreProperties>
</file>